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</p:sldMasterIdLst>
  <p:notesMasterIdLst>
    <p:notesMasterId r:id="rId31"/>
  </p:notesMasterIdLst>
  <p:handoutMasterIdLst>
    <p:handoutMasterId r:id="rId32"/>
  </p:handoutMasterIdLst>
  <p:sldIdLst>
    <p:sldId id="394" r:id="rId3"/>
    <p:sldId id="395" r:id="rId4"/>
    <p:sldId id="396" r:id="rId5"/>
    <p:sldId id="445" r:id="rId6"/>
    <p:sldId id="397" r:id="rId7"/>
    <p:sldId id="398" r:id="rId8"/>
    <p:sldId id="447" r:id="rId9"/>
    <p:sldId id="399" r:id="rId10"/>
    <p:sldId id="448" r:id="rId11"/>
    <p:sldId id="444" r:id="rId12"/>
    <p:sldId id="401" r:id="rId13"/>
    <p:sldId id="406" r:id="rId14"/>
    <p:sldId id="414" r:id="rId15"/>
    <p:sldId id="408" r:id="rId16"/>
    <p:sldId id="413" r:id="rId17"/>
    <p:sldId id="425" r:id="rId18"/>
    <p:sldId id="410" r:id="rId19"/>
    <p:sldId id="449" r:id="rId20"/>
    <p:sldId id="411" r:id="rId21"/>
    <p:sldId id="415" r:id="rId22"/>
    <p:sldId id="416" r:id="rId23"/>
    <p:sldId id="417" r:id="rId24"/>
    <p:sldId id="418" r:id="rId25"/>
    <p:sldId id="420" r:id="rId26"/>
    <p:sldId id="450" r:id="rId27"/>
    <p:sldId id="442" r:id="rId28"/>
    <p:sldId id="352" r:id="rId29"/>
    <p:sldId id="451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1C341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67" d="100"/>
          <a:sy n="67" d="100"/>
        </p:scale>
        <p:origin x="-60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1/15/2016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7.jpeg"/><Relationship Id="rId5" Type="http://schemas.openxmlformats.org/officeDocument/2006/relationships/image" Target="../media/image42.png"/><Relationship Id="rId10" Type="http://schemas.openxmlformats.org/officeDocument/2006/relationships/hyperlink" Target="http://www.introprogramming.info/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s://softuni.bg/foru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nodevelop.com/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://www.monodevelop.com/download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7.png"/><Relationship Id="rId7" Type="http://schemas.openxmlformats.org/officeDocument/2006/relationships/image" Target="../media/image6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1.png"/><Relationship Id="rId14" Type="http://schemas.openxmlformats.org/officeDocument/2006/relationships/hyperlink" Target="http://www.indeavr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1066800"/>
            <a:ext cx="7382341" cy="1171552"/>
          </a:xfrm>
        </p:spPr>
        <p:txBody>
          <a:bodyPr/>
          <a:lstStyle/>
          <a:p>
            <a:r>
              <a:rPr lang="bg-BG" dirty="0" smtClean="0"/>
              <a:t>Кодиране за начинаещи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6" r="3467"/>
          <a:stretch/>
        </p:blipFill>
        <p:spPr>
          <a:xfrm>
            <a:off x="3808412" y="3733800"/>
            <a:ext cx="7689938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948" y="470058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 fontScale="92500" lnSpcReduction="10000"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Преслав Михайлов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noProof="1" smtClean="0"/>
              <a:t>Софтуерен инженер във </a:t>
            </a:r>
            <a:r>
              <a:rPr lang="en-US" noProof="1" smtClean="0"/>
              <a:t>Visteon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Топ студент в </a:t>
            </a:r>
            <a:r>
              <a:rPr lang="bg-BG" noProof="1" smtClean="0"/>
              <a:t>СофтУни</a:t>
            </a:r>
          </a:p>
          <a:p>
            <a:pPr marL="304747" lvl="1" indent="-304747">
              <a:lnSpc>
                <a:spcPct val="110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Здравко Ботушанов</a:t>
            </a:r>
            <a:endParaRPr lang="en-US" sz="3400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noProof="1"/>
              <a:t>Софтуерен </a:t>
            </a:r>
            <a:r>
              <a:rPr lang="bg-BG" noProof="1" smtClean="0"/>
              <a:t>инженер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Топ </a:t>
            </a:r>
            <a:r>
              <a:rPr lang="bg-BG" dirty="0"/>
              <a:t>студент в </a:t>
            </a:r>
            <a:r>
              <a:rPr lang="bg-BG" noProof="1" smtClean="0"/>
              <a:t>СофтУни</a:t>
            </a:r>
          </a:p>
          <a:p>
            <a:pPr marL="304747" lvl="1" indent="-304747">
              <a:lnSpc>
                <a:spcPct val="110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Божидар Гевечанов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noProof="1"/>
              <a:t>Софтуерен </a:t>
            </a:r>
            <a:r>
              <a:rPr lang="bg-BG" noProof="1" smtClean="0"/>
              <a:t>инженер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/>
              <a:t>Топ студент в </a:t>
            </a:r>
            <a:r>
              <a:rPr lang="bg-BG" noProof="1" smtClean="0"/>
              <a:t>СофтУни</a:t>
            </a:r>
            <a:endParaRPr lang="en-GB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</a:t>
            </a:r>
            <a:r>
              <a:rPr lang="en-US" dirty="0" smtClean="0"/>
              <a:t>(</a:t>
            </a:r>
            <a:r>
              <a:rPr lang="bg-BG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 descr="mihayloff14 ava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1151121"/>
            <a:ext cx="2381250" cy="238125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5765" y="2867025"/>
            <a:ext cx="1891744" cy="238125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50" y="4019550"/>
            <a:ext cx="2341067" cy="2341067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815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ментори</a:t>
            </a:r>
            <a:r>
              <a:rPr lang="bg-BG" dirty="0" smtClean="0"/>
              <a:t> 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асистенти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Стипендианти и доброволци от </a:t>
            </a:r>
            <a:r>
              <a:rPr lang="bg-BG" noProof="1" smtClean="0"/>
              <a:t>СофтУни</a:t>
            </a:r>
          </a:p>
          <a:p>
            <a:pPr lvl="1"/>
            <a:r>
              <a:rPr lang="bg-BG" dirty="0" smtClean="0"/>
              <a:t>Студенти с топ резултати от минали випуски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Ментори и асистенти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0" r="2500"/>
          <a:stretch/>
        </p:blipFill>
        <p:spPr>
          <a:xfrm>
            <a:off x="608012" y="3331434"/>
            <a:ext cx="58674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http://m.netinfo.bg/media/images/15568/15568294/655-402-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36" y="3360011"/>
            <a:ext cx="4908676" cy="30126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2812" y="1170168"/>
            <a:ext cx="2686768" cy="20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Кодиране за начинаещи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и домашните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всеки ден!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Срок за домашните: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седмица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след всяко занятие</a:t>
            </a:r>
            <a:endParaRPr lang="en-US" dirty="0" smtClean="0"/>
          </a:p>
          <a:p>
            <a:r>
              <a:rPr lang="bg-BG" dirty="0" smtClean="0"/>
              <a:t>Домашните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"Кодиране за начинаещи" завършва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практически изпит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(междинен изпит)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 </a:t>
            </a:r>
            <a:r>
              <a:rPr lang="bg-BG" dirty="0"/>
              <a:t>за 4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прости сметки (без проверки)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единична проверка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проверки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единичен 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за чертане на фигурка на конзолата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вложени </a:t>
            </a:r>
            <a:r>
              <a:rPr lang="bg-BG" sz="3000" dirty="0" smtClean="0"/>
              <a:t>цикли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C#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Напишете програма, която въвежда число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(1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 smtClean="0"/>
              <a:t>с размер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6488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 smtClean="0"/>
              <a:t>Пращане</a:t>
            </a:r>
            <a:r>
              <a:rPr lang="en-US" sz="2600" dirty="0" smtClean="0"/>
              <a:t> </a:t>
            </a:r>
            <a:r>
              <a:rPr lang="bg-BG" sz="2600" dirty="0" smtClean="0"/>
              <a:t>на решения: </a:t>
            </a: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judge.softuni.bg/Contests/Practice/Index/155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50932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asterisks = new string('*', i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spaces = new string(' ',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- i);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349" y="4572000"/>
            <a:ext cx="1351907" cy="14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Междинният изпит </a:t>
            </a:r>
            <a:r>
              <a:rPr lang="bg-BG" dirty="0" smtClean="0">
                <a:sym typeface="Wingdings" panose="05000000000000000000" pitchFamily="2" charset="2"/>
              </a:rPr>
              <a:t>измерва напредъка на студентите</a:t>
            </a:r>
          </a:p>
          <a:p>
            <a:pPr lvl="1"/>
            <a:r>
              <a:rPr lang="bg-BG" dirty="0">
                <a:sym typeface="Wingdings" panose="05000000000000000000" pitchFamily="2" charset="2"/>
              </a:rPr>
              <a:t>Включва целия учебен материал от част </a:t>
            </a:r>
            <a:r>
              <a:rPr lang="en-US" dirty="0">
                <a:sym typeface="Wingdings" panose="05000000000000000000" pitchFamily="2" charset="2"/>
              </a:rPr>
              <a:t>I</a:t>
            </a:r>
            <a:endParaRPr lang="bg-BG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Подготвя студентите за по-сложния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финален изпит</a:t>
            </a:r>
          </a:p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междинен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% </a:t>
            </a:r>
            <a:r>
              <a:rPr lang="bg-BG" dirty="0" smtClean="0">
                <a:sym typeface="Wingdings" panose="05000000000000000000" pitchFamily="2" charset="2"/>
              </a:rPr>
              <a:t>(поне 3 от 6 задачи)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Препоръчваме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продължаване</a:t>
            </a:r>
            <a:r>
              <a:rPr lang="bg-BG" dirty="0" smtClean="0">
                <a:sym typeface="Wingdings" panose="05000000000000000000" pitchFamily="2" charset="2"/>
              </a:rPr>
              <a:t> напред в курса</a:t>
            </a:r>
            <a:endParaRPr lang="en-US" dirty="0"/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50%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(под </a:t>
            </a:r>
            <a:r>
              <a:rPr lang="bg-BG" dirty="0">
                <a:sym typeface="Wingdings" panose="05000000000000000000" pitchFamily="2" charset="2"/>
              </a:rPr>
              <a:t>3 от 6 задачи)</a:t>
            </a:r>
            <a:endParaRPr lang="bg-BG" dirty="0" smtClean="0"/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повтаряне</a:t>
            </a:r>
            <a:r>
              <a:rPr lang="bg-BG" dirty="0" smtClean="0">
                <a:sym typeface="Wingdings" panose="05000000000000000000" pitchFamily="2" charset="2"/>
              </a:rPr>
              <a:t> на курса</a:t>
            </a:r>
            <a:endParaRPr lang="bg-BG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междинен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3809789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 smtClean="0"/>
              <a:t>Финален изпит</a:t>
            </a:r>
            <a:r>
              <a:rPr lang="en-US" dirty="0" smtClean="0"/>
              <a:t> – </a:t>
            </a:r>
            <a:r>
              <a:rPr lang="en-US" dirty="0" smtClean="0">
                <a:latin typeface="Consolas" pitchFamily="49" charset="0"/>
              </a:rPr>
              <a:t>75</a:t>
            </a:r>
            <a:r>
              <a:rPr lang="bg-BG" dirty="0" smtClean="0">
                <a:latin typeface="Consolas" pitchFamily="49" charset="0"/>
              </a:rPr>
              <a:t>%</a:t>
            </a:r>
          </a:p>
          <a:p>
            <a:pPr lvl="1"/>
            <a:r>
              <a:rPr lang="bg-BG" dirty="0"/>
              <a:t>Междинен изпит </a:t>
            </a:r>
            <a:r>
              <a:rPr lang="bg-BG" dirty="0" smtClean="0"/>
              <a:t>– 1</a:t>
            </a:r>
            <a:r>
              <a:rPr lang="en-US" dirty="0" smtClean="0"/>
              <a:t>5</a:t>
            </a:r>
            <a:r>
              <a:rPr lang="bg-BG" dirty="0" smtClean="0"/>
              <a:t>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5%</a:t>
            </a:r>
            <a:endParaRPr lang="en-US" dirty="0"/>
          </a:p>
          <a:p>
            <a:pPr lvl="1"/>
            <a:r>
              <a:rPr lang="bg-BG" dirty="0"/>
              <a:t>Домашни</a:t>
            </a:r>
            <a:r>
              <a:rPr lang="en-US" dirty="0"/>
              <a:t> – </a:t>
            </a:r>
            <a:r>
              <a:rPr lang="bg-BG" dirty="0">
                <a:latin typeface="Consolas" pitchFamily="49" charset="0"/>
              </a:rPr>
              <a:t>5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 smtClean="0"/>
              <a:t>Финален изпит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2412" y="1466848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20" y="2328864"/>
            <a:ext cx="2641176" cy="3762375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C#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2015</a:t>
            </a:r>
            <a:r>
              <a:rPr lang="en-US" dirty="0" smtClean="0"/>
              <a:t> (</a:t>
            </a:r>
            <a:r>
              <a:rPr lang="bg-BG" dirty="0" smtClean="0"/>
              <a:t>безплатна версия на </a:t>
            </a:r>
            <a:r>
              <a:rPr lang="en-US" dirty="0" smtClean="0"/>
              <a:t>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2013 / 2012 / 2010 </a:t>
            </a:r>
            <a:r>
              <a:rPr lang="bg-BG" dirty="0" smtClean="0"/>
              <a:t>също може (но не се препоръчва)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Алтернативи: </a:t>
            </a:r>
            <a:r>
              <a:rPr lang="en-US" dirty="0" smtClean="0">
                <a:hlinkClick r:id="rId4"/>
              </a:rPr>
              <a:t>MonoDevelop</a:t>
            </a:r>
            <a:r>
              <a:rPr lang="en-US" dirty="0" smtClean="0"/>
              <a:t> (</a:t>
            </a:r>
            <a:r>
              <a:rPr lang="bg-BG" dirty="0" smtClean="0"/>
              <a:t>за </a:t>
            </a:r>
            <a:r>
              <a:rPr lang="en-US" dirty="0" smtClean="0"/>
              <a:t>Mac,</a:t>
            </a:r>
            <a:r>
              <a:rPr lang="bg-BG" dirty="0" smtClean="0"/>
              <a:t> </a:t>
            </a:r>
            <a:r>
              <a:rPr lang="en-US" dirty="0" smtClean="0"/>
              <a:t>Linux</a:t>
            </a:r>
            <a:r>
              <a:rPr lang="bg-BG" dirty="0" smtClean="0"/>
              <a:t> и </a:t>
            </a:r>
            <a:r>
              <a:rPr lang="en-US" dirty="0" smtClean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4876800"/>
            <a:ext cx="5136020" cy="1448125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843" y="5029200"/>
            <a:ext cx="4875241" cy="1143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bg-BG" dirty="0" smtClean="0"/>
              <a:t>Представяне на менторите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0680"/>
            <a:ext cx="8938472" cy="688256"/>
          </a:xfrm>
        </p:spPr>
        <p:txBody>
          <a:bodyPr/>
          <a:lstStyle/>
          <a:p>
            <a:r>
              <a:rPr lang="bg-BG" dirty="0" smtClean="0"/>
              <a:t>Всички в залата си избират ментор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Кодиране за </a:t>
            </a:r>
            <a:r>
              <a:rPr lang="bg-BG" dirty="0" smtClean="0"/>
              <a:t>начинаещи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Кодиране за начинаещи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Кодиране</a:t>
              </a:r>
              <a:b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за начинаещи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Част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– курс "Кодиране за начинаещи"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Писане на прости команди, въвеждане и извеждане на числа, смятане с числа, проверки и повторения (цикли)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Междинен изпит по кодиране – много лесен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Част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II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–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курс "Основи на програмирането"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По-задълбочено навлизане в програмирането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Променливи и обхват, работа с битове, по-сложен вход и изход, по-сложна програмна логика, базови алгоритми, …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По-труден изпит </a:t>
            </a:r>
            <a:r>
              <a:rPr lang="bg-BG" dirty="0" smtClean="0">
                <a:sym typeface="Wingdings" panose="05000000000000000000" pitchFamily="2" charset="2"/>
              </a:rPr>
              <a:t> служи за прием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bg-BG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888" y="2724152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Кодиране за начинаещи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Подготовка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за навлизане в основите на програмирането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типове данни и променливи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Писане на по-сложна програмна логика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данни, битове, масиви, списъци, обработка на текст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smtClean="0"/>
              <a:t>програмирането –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междинен изпит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междинен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Светлин Наков</a:t>
            </a:r>
            <a:r>
              <a:rPr lang="en-US" dirty="0" smtClean="0"/>
              <a:t>, PhD</a:t>
            </a:r>
          </a:p>
          <a:p>
            <a:pPr lvl="1"/>
            <a:r>
              <a:rPr lang="bg-BG" dirty="0" smtClean="0"/>
              <a:t>Ръководител "обучение и вдъхновение"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 </a:t>
            </a:r>
            <a:r>
              <a:rPr lang="bg-BG" dirty="0" smtClean="0"/>
              <a:t>Софтуерен университет (</a:t>
            </a:r>
            <a:r>
              <a:rPr lang="bg-BG" noProof="1" smtClean="0"/>
              <a:t>СофтУни</a:t>
            </a:r>
            <a:r>
              <a:rPr lang="bg-BG" dirty="0" smtClean="0"/>
              <a:t>)</a:t>
            </a:r>
            <a:endParaRPr lang="en-US" dirty="0"/>
          </a:p>
          <a:p>
            <a:pPr lvl="1" eaLnBrk="1" hangingPunct="1"/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</a:t>
            </a:r>
            <a:r>
              <a:rPr lang="bg-BG" dirty="0" smtClean="0"/>
              <a:t>опит в разработката на софтуер</a:t>
            </a:r>
            <a:endParaRPr lang="en-US" dirty="0" smtClean="0"/>
          </a:p>
          <a:p>
            <a:pPr lvl="1" eaLnBrk="1" hangingPunct="1"/>
            <a:r>
              <a:rPr lang="en-US" dirty="0" smtClean="0"/>
              <a:t>10+ </a:t>
            </a:r>
            <a:r>
              <a:rPr lang="bg-BG" dirty="0" smtClean="0"/>
              <a:t>преподавателски опит</a:t>
            </a:r>
            <a:endParaRPr lang="en-US" dirty="0" smtClean="0"/>
          </a:p>
          <a:p>
            <a:pPr lvl="1"/>
            <a:r>
              <a:rPr lang="bg-BG" dirty="0" smtClean="0"/>
              <a:t>Автор на 7 книги за програмиране</a:t>
            </a:r>
            <a:endParaRPr lang="en-US" dirty="0" smtClean="0"/>
          </a:p>
          <a:p>
            <a:pPr lvl="1"/>
            <a:r>
              <a:rPr lang="bg-BG" dirty="0" smtClean="0"/>
              <a:t>Лектор на стотици конференции и семинари</a:t>
            </a:r>
            <a:endParaRPr lang="en-US" dirty="0" smtClean="0"/>
          </a:p>
          <a:p>
            <a:pPr lvl="1"/>
            <a:r>
              <a:rPr lang="bg-BG" dirty="0" smtClean="0"/>
              <a:t>Личен сайт и блог</a:t>
            </a:r>
            <a:r>
              <a:rPr lang="da-DK" dirty="0" smtClean="0"/>
              <a:t>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(1)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4577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1138</Words>
  <Application>Microsoft Office PowerPoint</Application>
  <PresentationFormat>Custom</PresentationFormat>
  <Paragraphs>244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1_SoftUni 16x9</vt:lpstr>
      <vt:lpstr>Кодиране за начинаещи</vt:lpstr>
      <vt:lpstr>Съдържание</vt:lpstr>
      <vt:lpstr>Кодиране за начинаещи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 (1)</vt:lpstr>
      <vt:lpstr>Преподаватели (2)</vt:lpstr>
      <vt:lpstr>Ментори и асистенти</vt:lpstr>
      <vt:lpstr>Кодиране за начинаещи</vt:lpstr>
      <vt:lpstr>Домашни</vt:lpstr>
      <vt:lpstr>Практически изпит</vt:lpstr>
      <vt:lpstr>Система за онлайн оценяване </vt:lpstr>
      <vt:lpstr>Примерна изпитна задача</vt:lpstr>
      <vt:lpstr>Примерна изпитна задача – решение</vt:lpstr>
      <vt:lpstr>Резултати от междинен изпит</vt:lpstr>
      <vt:lpstr>Система за оценяване в курса</vt:lpstr>
      <vt:lpstr>Ресурси</vt:lpstr>
      <vt:lpstr>Сайт на курса и материали</vt:lpstr>
      <vt:lpstr>Слайдове, видео, домашни</vt:lpstr>
      <vt:lpstr>Книга "Въведение в програмирането със C#"</vt:lpstr>
      <vt:lpstr>Препоръчителен софтуер</vt:lpstr>
      <vt:lpstr>Представяне на менторите</vt:lpstr>
      <vt:lpstr>Кодиране за начинаещи – откриване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2016-01-15T11:44:20Z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